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305" r:id="rId3"/>
    <p:sldId id="297" r:id="rId4"/>
    <p:sldId id="296" r:id="rId5"/>
    <p:sldId id="302" r:id="rId6"/>
    <p:sldId id="308" r:id="rId7"/>
    <p:sldId id="307" r:id="rId8"/>
    <p:sldId id="309" r:id="rId9"/>
    <p:sldId id="298" r:id="rId10"/>
    <p:sldId id="299" r:id="rId11"/>
    <p:sldId id="303" r:id="rId12"/>
    <p:sldId id="300" r:id="rId13"/>
    <p:sldId id="301" r:id="rId14"/>
    <p:sldId id="310" r:id="rId15"/>
    <p:sldId id="280" r:id="rId16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73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F2136F-9D13-4CDA-A65D-99772538884E}" v="1" dt="2025-09-08T02:29:15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A0F0E-74F2-C0EE-10BC-AF776F2D9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DD1876-D922-30CC-4C28-6E64402A90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315E1-071F-59CC-5046-FBBF8904C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ED7CB-F1A4-23C0-1D2D-EDD15DAB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4FB89-C882-453B-04B5-5A10E3D68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149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BD284-8FB2-9D5F-113F-8389BE3E5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3AB5B-386C-6374-4075-26C6976CE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A93AC-101D-402F-ED27-5894DC52D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57F77-9B92-F5EE-515D-B142164D5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B0DE8-5C69-D396-D29B-0B604581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468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5A017C-E392-7E1B-66E5-1F1C92263C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275FE-01A3-19BB-174D-D03B1100A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4E0BA-6A87-7578-FA3F-CBAA83142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F3CCF-4732-E115-C27C-B3EE4941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86401-ACA4-82C9-4C42-7E93A16A7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156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FAC8A-71CE-78F1-9122-15290495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3FB77-73D8-53F7-86E9-30E3647D2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647C3-5D46-F458-8252-A65D636C5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A049D-5637-8B1D-4A8A-61F633339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49237-4B77-D992-1DC3-386448A85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231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4246A-3DFB-1251-171C-7D599B4FE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32B4E-9531-8166-C4CE-CB124A2C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79979-CC8D-FFEE-BFF8-EB2DF6BB3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116CF-BA01-CA55-4133-2B1B456D0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C1F4D-AB52-7148-FDAC-D99BD828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782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13277-3C59-1FEF-9159-1DB4BB1AC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E396B-1D0B-7368-6338-7BF539444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BCE354-516B-AF1D-4A3D-EEBE097E3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5F752-4175-F6BB-034C-D0F56034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0F274-42F5-7AAF-1CDC-DD837F812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72F7C-75E2-5F92-EA9C-C4A0E40B5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42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675F2-3EC6-F1F9-739C-10136A17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258AC-A2E8-847B-2304-F64361870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952DDF-76BF-E3BE-EC50-CEC70EC8D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7D05B8-26D9-F665-B60B-3C045652D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9155F3-7DC3-F2E7-6E4F-CDC37F0CE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A5EEB3-EEAA-030F-14A2-C39590A84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72E67A-D4A4-B747-A76B-5F3490E18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0FEDC9-53A6-4C5C-76DC-6CD14305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171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CD8FE-1403-E696-B48B-8629A6C88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8ADCB-709E-164E-67F7-EFB32592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FE98B-08C2-E18B-5125-256D4B26D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FA6AB1-01F8-37CB-CA5F-B9A3E85ED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938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73CDB1-23FD-3C76-14E8-58C2B9A9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C41A96-4537-EE7A-0EA0-34463D7A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4F7A27-1C79-4C45-60F7-AB343F2E0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89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8CCD6-73E0-9BF0-2233-69B6AE83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303F9-E49D-79F9-8641-4DE2FAA5C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20831-AFCD-12EF-B105-878D11329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23EC7-7E97-6CB3-622A-3B0521C7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891F7-C5AC-9652-EB5B-A1EA6CCD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34384-AD88-FB0B-4838-8AC623891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1632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26F4D-731E-3539-BBF0-194F3320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176713-91FC-1FD7-339E-B5A3680735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531A7C-7E45-16E7-6297-3D896CF57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959BB-6A86-D711-2E88-B145CB04F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5392F-D212-DB17-7592-F1831E7FE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81BAC1-BCA1-5804-FE24-2A3F744B3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620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F5D5D4-CD2B-582A-93B1-5876B8FAB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6F3DF-761E-775C-58DC-26E26A9C3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233F6-0A0D-AC9A-6ED9-DCA7D6FAA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D3F9D-2305-4360-8F35-0DB6AC3EAE42}" type="datetimeFigureOut">
              <a:rPr lang="en-AU" smtClean="0"/>
              <a:t>12/09/2025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C7B7A-0EC1-2556-CC51-6DFC2794B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161E4-1B10-A1CC-EA1A-9ABBC8935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DC23-8F4C-4715-8CBF-F935679150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6700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96C458-F9B3-1C92-35CD-EF5761049671}"/>
              </a:ext>
            </a:extLst>
          </p:cNvPr>
          <p:cNvSpPr txBox="1"/>
          <p:nvPr/>
        </p:nvSpPr>
        <p:spPr>
          <a:xfrm>
            <a:off x="5742413" y="1180957"/>
            <a:ext cx="4004150" cy="1597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WELCOME</a:t>
            </a:r>
          </a:p>
        </p:txBody>
      </p:sp>
      <p:pic>
        <p:nvPicPr>
          <p:cNvPr id="4" name="Content Placeholder 3" descr="A logo for a hospital&#10;&#10;Description automatically generated">
            <a:extLst>
              <a:ext uri="{FF2B5EF4-FFF2-40B4-BE49-F238E27FC236}">
                <a16:creationId xmlns:a16="http://schemas.microsoft.com/office/drawing/2014/main" id="{F2ED1FF1-C61D-2CBB-54BE-B04D10233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357" y="1357739"/>
            <a:ext cx="3533985" cy="42196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32F76B-621D-CE14-C3BF-AFE2F52E4CF5}"/>
              </a:ext>
            </a:extLst>
          </p:cNvPr>
          <p:cNvSpPr txBox="1"/>
          <p:nvPr/>
        </p:nvSpPr>
        <p:spPr>
          <a:xfrm>
            <a:off x="5255260" y="2998278"/>
            <a:ext cx="5314128" cy="272819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latin typeface="+mj-lt"/>
              </a:rPr>
              <a:t>Community Information Session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br>
              <a:rPr lang="en-US" sz="3200" b="1" dirty="0">
                <a:latin typeface="+mj-lt"/>
              </a:rPr>
            </a:br>
            <a:r>
              <a:rPr lang="en-US" sz="3200" b="1" dirty="0">
                <a:latin typeface="+mj-lt"/>
              </a:rPr>
              <a:t>Friday 19 September 2025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latin typeface="+mj-lt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latin typeface="+mj-lt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+mj-lt"/>
              </a:rPr>
              <a:t>Presenter – Annette Nelson, CEO</a:t>
            </a:r>
            <a:endParaRPr lang="en-US" sz="200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6284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71DCE-C48C-05B6-D658-2D0A2DA96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103"/>
          </a:xfrm>
        </p:spPr>
        <p:txBody>
          <a:bodyPr/>
          <a:lstStyle/>
          <a:p>
            <a:pPr algn="ctr"/>
            <a:r>
              <a:rPr lang="en-AU" b="1" dirty="0"/>
              <a:t>Future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A7CAE-D027-62D8-2039-1C46FDED3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Autofit/>
          </a:bodyPr>
          <a:lstStyle/>
          <a:p>
            <a:r>
              <a:rPr lang="en-AU" dirty="0">
                <a:latin typeface="+mj-lt"/>
              </a:rPr>
              <a:t>Business Development continues with discussions continuing with potential new Specialists –  Breast/Endocrine Surgeon, Orthopaedic Surgeons, Dermatologist and Ophthalmologists</a:t>
            </a:r>
          </a:p>
          <a:p>
            <a:r>
              <a:rPr lang="en-AU" dirty="0">
                <a:latin typeface="+mj-lt"/>
              </a:rPr>
              <a:t>Assisting SA Health with public work – ENT and Gynaecology</a:t>
            </a:r>
          </a:p>
          <a:p>
            <a:r>
              <a:rPr lang="en-AU" dirty="0">
                <a:latin typeface="+mj-lt"/>
              </a:rPr>
              <a:t>Brand awareness campaign to promote the hospital services and Specialists</a:t>
            </a:r>
          </a:p>
          <a:p>
            <a:r>
              <a:rPr lang="en-AU" dirty="0">
                <a:latin typeface="+mj-lt"/>
              </a:rPr>
              <a:t>Strategic Planning event </a:t>
            </a:r>
          </a:p>
          <a:p>
            <a:r>
              <a:rPr lang="en-AU" dirty="0">
                <a:latin typeface="+mj-lt"/>
              </a:rPr>
              <a:t>Preparation and planning for the celebrations for the upcoming centenary in July 2027</a:t>
            </a:r>
          </a:p>
        </p:txBody>
      </p:sp>
    </p:spTree>
    <p:extLst>
      <p:ext uri="{BB962C8B-B14F-4D97-AF65-F5344CB8AC3E}">
        <p14:creationId xmlns:p14="http://schemas.microsoft.com/office/powerpoint/2010/main" val="2109154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32C03-1B29-9594-FE5C-9E0D94C1F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Future plans </a:t>
            </a:r>
            <a:endParaRPr lang="en-AU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E0117-4960-74F7-9D2D-A9794A2BD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AU" sz="2600" dirty="0">
              <a:latin typeface="+mj-lt"/>
            </a:endParaRPr>
          </a:p>
          <a:p>
            <a:r>
              <a:rPr lang="en-AU" sz="2600" dirty="0">
                <a:latin typeface="+mj-lt"/>
              </a:rPr>
              <a:t>Ventilation upgrade for perioperative area – over Christmas period</a:t>
            </a:r>
          </a:p>
          <a:p>
            <a:endParaRPr lang="en-AU" sz="2600" dirty="0">
              <a:latin typeface="+mj-lt"/>
            </a:endParaRPr>
          </a:p>
          <a:p>
            <a:r>
              <a:rPr lang="en-AU" sz="2600" i="1" dirty="0">
                <a:latin typeface="+mj-lt"/>
              </a:rPr>
              <a:t>Funded</a:t>
            </a:r>
            <a:r>
              <a:rPr lang="en-AU" sz="2600" dirty="0">
                <a:latin typeface="+mj-lt"/>
              </a:rPr>
              <a:t> – a digital platform that connects generous SAs with local giving opportunities  ( SA Philanthropy Network) - seeking donations to assist with the costs of the ventilation upgrade work</a:t>
            </a:r>
          </a:p>
          <a:p>
            <a:endParaRPr lang="en-AU" sz="2600" dirty="0">
              <a:latin typeface="+mj-lt"/>
            </a:endParaRPr>
          </a:p>
          <a:p>
            <a:r>
              <a:rPr lang="en-AU" sz="2600" dirty="0">
                <a:latin typeface="+mj-lt"/>
              </a:rPr>
              <a:t>Ongoing celebratory Raffles </a:t>
            </a:r>
          </a:p>
          <a:p>
            <a:endParaRPr lang="en-AU" sz="2600" dirty="0">
              <a:latin typeface="+mj-lt"/>
            </a:endParaRPr>
          </a:p>
          <a:p>
            <a:r>
              <a:rPr lang="en-AU" sz="2600" dirty="0">
                <a:latin typeface="+mj-lt"/>
              </a:rPr>
              <a:t>Stirling Hospital merchandise of socks and umbrellas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6991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493D7-0BDD-B8AC-ADCF-8983B324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pPr algn="ctr"/>
            <a:r>
              <a:rPr lang="en-AU" b="1" dirty="0"/>
              <a:t>Ongoing Consumer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34EDB-0773-D1DA-3B47-591C91B76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247"/>
            <a:ext cx="10515600" cy="4715716"/>
          </a:xfrm>
        </p:spPr>
        <p:txBody>
          <a:bodyPr>
            <a:noAutofit/>
          </a:bodyPr>
          <a:lstStyle/>
          <a:p>
            <a:r>
              <a:rPr lang="en-AU" dirty="0">
                <a:latin typeface="+mj-lt"/>
              </a:rPr>
              <a:t>Successful volunteer program with 4 volunteers now </a:t>
            </a:r>
          </a:p>
          <a:p>
            <a:r>
              <a:rPr lang="en-AU" dirty="0">
                <a:latin typeface="+mj-lt"/>
              </a:rPr>
              <a:t>Consumer Representatives on Safety and Quality and Infection Control committees</a:t>
            </a:r>
          </a:p>
          <a:p>
            <a:r>
              <a:rPr lang="en-AU" dirty="0">
                <a:latin typeface="+mj-lt"/>
              </a:rPr>
              <a:t>Local community members on fundraising committees</a:t>
            </a:r>
          </a:p>
          <a:p>
            <a:r>
              <a:rPr lang="en-AU" dirty="0">
                <a:latin typeface="+mj-lt"/>
              </a:rPr>
              <a:t>Stirling Hospital Community Walk on 16 November 2025</a:t>
            </a:r>
          </a:p>
          <a:p>
            <a:r>
              <a:rPr lang="en-AU" dirty="0">
                <a:latin typeface="+mj-lt"/>
              </a:rPr>
              <a:t>Community groups holding meetings in the Boardroom</a:t>
            </a:r>
          </a:p>
          <a:p>
            <a:r>
              <a:rPr lang="en-AU" dirty="0">
                <a:latin typeface="+mj-lt"/>
              </a:rPr>
              <a:t>Community briefings twice a year</a:t>
            </a:r>
          </a:p>
          <a:p>
            <a:r>
              <a:rPr lang="en-AU" dirty="0">
                <a:latin typeface="+mj-lt"/>
              </a:rPr>
              <a:t>Quarterly newsletters </a:t>
            </a:r>
          </a:p>
          <a:p>
            <a:r>
              <a:rPr lang="en-AU" dirty="0">
                <a:latin typeface="+mj-lt"/>
              </a:rPr>
              <a:t>Planned participation in the Stirling Christmas Pageant </a:t>
            </a:r>
          </a:p>
          <a:p>
            <a:r>
              <a:rPr lang="en-AU" dirty="0">
                <a:latin typeface="+mj-lt"/>
              </a:rPr>
              <a:t>Stirling Markets in October 2025</a:t>
            </a:r>
          </a:p>
        </p:txBody>
      </p:sp>
    </p:spTree>
    <p:extLst>
      <p:ext uri="{BB962C8B-B14F-4D97-AF65-F5344CB8AC3E}">
        <p14:creationId xmlns:p14="http://schemas.microsoft.com/office/powerpoint/2010/main" val="3448664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F5C37-DBDC-8767-EC36-42849C303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705"/>
          </a:xfrm>
        </p:spPr>
        <p:txBody>
          <a:bodyPr/>
          <a:lstStyle/>
          <a:p>
            <a:pPr algn="ctr"/>
            <a:r>
              <a:rPr lang="en-AU" b="1" dirty="0"/>
              <a:t>How can the community assist?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95A6F-3A06-2AD1-89D3-1B1A47246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>
            <a:normAutofit lnSpcReduction="10000"/>
          </a:bodyPr>
          <a:lstStyle/>
          <a:p>
            <a:r>
              <a:rPr lang="en-AU" dirty="0">
                <a:latin typeface="+mj-lt"/>
              </a:rPr>
              <a:t>Request your GP refers you to a Specialist that consults/operates at Stirling Hospital </a:t>
            </a:r>
          </a:p>
          <a:p>
            <a:r>
              <a:rPr lang="en-AU" dirty="0">
                <a:latin typeface="+mj-lt"/>
              </a:rPr>
              <a:t>Supporting our tenants – Radiology SA ( newly upgraded CT scan, Ultrasound, x-rays, mammography), Clinpath ( blood tests, ECG, blood pressure monitoring) Flex Physio – physio care and Pilates classes</a:t>
            </a:r>
          </a:p>
          <a:p>
            <a:r>
              <a:rPr lang="en-AU" dirty="0">
                <a:latin typeface="+mj-lt"/>
              </a:rPr>
              <a:t>Sharing your positive experiences with the community and encouraging others to use the Hospital and its services</a:t>
            </a:r>
          </a:p>
          <a:p>
            <a:r>
              <a:rPr lang="en-AU" dirty="0">
                <a:latin typeface="+mj-lt"/>
              </a:rPr>
              <a:t>Supporting our fundraising initiatives, like/follow our social media channels</a:t>
            </a:r>
          </a:p>
          <a:p>
            <a:r>
              <a:rPr lang="en-AU" dirty="0">
                <a:latin typeface="+mj-lt"/>
              </a:rPr>
              <a:t>Make a donation – bequests or targeted equipment purchases</a:t>
            </a:r>
          </a:p>
          <a:p>
            <a:r>
              <a:rPr lang="en-AU" dirty="0">
                <a:latin typeface="+mj-lt"/>
              </a:rPr>
              <a:t>Provide feedback and suggestions via the website or email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51894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A326D-6158-A863-01FE-F8C684AE9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5FCC3-E019-9DC4-D14E-DB4DFCF3E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  <a:p>
            <a:pPr marL="0" indent="0" algn="ctr">
              <a:buNone/>
            </a:pPr>
            <a:r>
              <a:rPr lang="en-AU" sz="4400" dirty="0"/>
              <a:t>Questions or comments</a:t>
            </a:r>
          </a:p>
        </p:txBody>
      </p:sp>
    </p:spTree>
    <p:extLst>
      <p:ext uri="{BB962C8B-B14F-4D97-AF65-F5344CB8AC3E}">
        <p14:creationId xmlns:p14="http://schemas.microsoft.com/office/powerpoint/2010/main" val="2190404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44E284DA-2C68-1562-C586-2A3473EAB5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303" y="1156443"/>
            <a:ext cx="9613397" cy="2138980"/>
          </a:xfrm>
          <a:prstGeom prst="rect">
            <a:avLst/>
          </a:prstGeom>
        </p:spPr>
      </p:pic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DEAC6-866F-E5B7-B21D-E893FC592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3356" y="3232262"/>
            <a:ext cx="8038733" cy="753165"/>
          </a:xfrm>
        </p:spPr>
        <p:txBody>
          <a:bodyPr anchor="t">
            <a:normAutofit fontScale="25000" lnSpcReduction="20000"/>
          </a:bodyPr>
          <a:lstStyle/>
          <a:p>
            <a:pPr algn="l"/>
            <a:endParaRPr lang="en-AU" sz="600" dirty="0"/>
          </a:p>
          <a:p>
            <a:pPr algn="l"/>
            <a:endParaRPr lang="en-AU" sz="600" dirty="0">
              <a:latin typeface="+mj-lt"/>
            </a:endParaRPr>
          </a:p>
          <a:p>
            <a:pPr algn="l"/>
            <a:endParaRPr lang="en-AU" sz="5600" dirty="0"/>
          </a:p>
          <a:p>
            <a:r>
              <a:rPr lang="en-AU" sz="11200" b="1" dirty="0">
                <a:latin typeface="+mj-lt"/>
              </a:rPr>
              <a:t>Thank you for your support of Stirling Hospital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11200" dirty="0">
              <a:latin typeface="Aptos" panose="020B00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AU" sz="600" dirty="0"/>
          </a:p>
        </p:txBody>
      </p:sp>
    </p:spTree>
    <p:extLst>
      <p:ext uri="{BB962C8B-B14F-4D97-AF65-F5344CB8AC3E}">
        <p14:creationId xmlns:p14="http://schemas.microsoft.com/office/powerpoint/2010/main" val="74872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B6838-959F-FDA0-047E-A1528B6B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Outline of briefing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A7BA3-A18F-01E4-BF34-4C37D04AE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>
                <a:latin typeface="+mj-lt"/>
              </a:rPr>
              <a:t>Highlights for  Stirling Hospital</a:t>
            </a:r>
          </a:p>
          <a:p>
            <a:endParaRPr lang="en-AU" dirty="0">
              <a:latin typeface="+mj-lt"/>
            </a:endParaRPr>
          </a:p>
          <a:p>
            <a:r>
              <a:rPr lang="en-AU" dirty="0">
                <a:latin typeface="+mj-lt"/>
              </a:rPr>
              <a:t>Financial year performance</a:t>
            </a:r>
          </a:p>
          <a:p>
            <a:endParaRPr lang="en-AU" dirty="0">
              <a:latin typeface="+mj-lt"/>
            </a:endParaRPr>
          </a:p>
          <a:p>
            <a:r>
              <a:rPr lang="en-AU" dirty="0">
                <a:latin typeface="+mj-lt"/>
              </a:rPr>
              <a:t>New Specialists </a:t>
            </a:r>
          </a:p>
          <a:p>
            <a:endParaRPr lang="en-AU" dirty="0">
              <a:latin typeface="+mj-lt"/>
            </a:endParaRPr>
          </a:p>
          <a:p>
            <a:r>
              <a:rPr lang="en-AU" dirty="0">
                <a:latin typeface="+mj-lt"/>
              </a:rPr>
              <a:t>Community Engagement</a:t>
            </a:r>
          </a:p>
          <a:p>
            <a:endParaRPr lang="en-AU" dirty="0">
              <a:latin typeface="+mj-lt"/>
            </a:endParaRPr>
          </a:p>
          <a:p>
            <a:r>
              <a:rPr lang="en-AU" dirty="0">
                <a:latin typeface="+mj-lt"/>
              </a:rPr>
              <a:t>Summary and questions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789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BA52A-75D5-1111-F2C7-A6A1DFE15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202"/>
          </a:xfrm>
        </p:spPr>
        <p:txBody>
          <a:bodyPr>
            <a:normAutofit/>
          </a:bodyPr>
          <a:lstStyle/>
          <a:p>
            <a:pPr algn="ctr"/>
            <a:r>
              <a:rPr lang="en-AU" sz="4400" b="1" dirty="0"/>
              <a:t>Stirling Hospital Highlights </a:t>
            </a:r>
            <a:endParaRPr lang="en-A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137DC-7B7C-B8EF-FF7C-CF437158F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328"/>
            <a:ext cx="10515600" cy="5190546"/>
          </a:xfrm>
        </p:spPr>
        <p:txBody>
          <a:bodyPr>
            <a:noAutofit/>
          </a:bodyPr>
          <a:lstStyle/>
          <a:p>
            <a:r>
              <a:rPr lang="en-AU" dirty="0">
                <a:latin typeface="+mj-lt"/>
              </a:rPr>
              <a:t>Stirling Hospital currently has 84 employees, 41 Operating Specialists, 17 Consulting Medical Specialists</a:t>
            </a:r>
          </a:p>
          <a:p>
            <a:r>
              <a:rPr lang="en-AU" dirty="0">
                <a:latin typeface="+mj-lt"/>
              </a:rPr>
              <a:t>FY 2024-2025- admitted 5144 patients (</a:t>
            </a:r>
            <a:r>
              <a:rPr lang="en-AU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↑23</a:t>
            </a:r>
            <a:r>
              <a:rPr lang="en-AU" b="1" dirty="0">
                <a:latin typeface="+mj-lt"/>
              </a:rPr>
              <a:t> % </a:t>
            </a:r>
            <a:r>
              <a:rPr lang="en-AU" dirty="0">
                <a:latin typeface="+mj-lt"/>
              </a:rPr>
              <a:t>) 4227  Day surgery patients and 917 overnight patients</a:t>
            </a:r>
          </a:p>
          <a:p>
            <a:r>
              <a:rPr lang="en-AU" dirty="0">
                <a:latin typeface="+mj-lt"/>
              </a:rPr>
              <a:t>Café sales were 7K higher than the previous year</a:t>
            </a:r>
          </a:p>
          <a:p>
            <a:r>
              <a:rPr lang="en-AU" dirty="0">
                <a:latin typeface="+mj-lt"/>
              </a:rPr>
              <a:t>Sleep study Lab 100% occupied since commencement in August 2024</a:t>
            </a:r>
          </a:p>
          <a:p>
            <a:r>
              <a:rPr lang="en-AU" dirty="0">
                <a:latin typeface="+mj-lt"/>
              </a:rPr>
              <a:t>Hand Hygiene compliance 84.6%</a:t>
            </a:r>
          </a:p>
          <a:p>
            <a:r>
              <a:rPr lang="en-AU" dirty="0">
                <a:latin typeface="+mj-lt"/>
              </a:rPr>
              <a:t>Patient Satisfaction 97%</a:t>
            </a:r>
          </a:p>
          <a:p>
            <a:r>
              <a:rPr lang="en-AU" dirty="0">
                <a:latin typeface="+mj-lt"/>
              </a:rPr>
              <a:t>Specialist  recruitment – 9 since July 2024</a:t>
            </a:r>
          </a:p>
          <a:p>
            <a:endParaRPr lang="en-A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001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AC745-30BB-6EB7-982A-9C87F7060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7888"/>
          </a:xfrm>
        </p:spPr>
        <p:txBody>
          <a:bodyPr>
            <a:normAutofit/>
          </a:bodyPr>
          <a:lstStyle/>
          <a:p>
            <a:pPr algn="ctr"/>
            <a:r>
              <a:rPr lang="en-AU" b="1" dirty="0"/>
              <a:t>Stirling Hospital Highlights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94CD8-3C2A-7A68-15DF-7B34508B2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131"/>
            <a:ext cx="10515600" cy="5083021"/>
          </a:xfrm>
        </p:spPr>
        <p:txBody>
          <a:bodyPr>
            <a:noAutofit/>
          </a:bodyPr>
          <a:lstStyle/>
          <a:p>
            <a:endParaRPr lang="en-AU" dirty="0"/>
          </a:p>
          <a:p>
            <a:r>
              <a:rPr lang="en-AU" dirty="0">
                <a:latin typeface="+mj-lt"/>
              </a:rPr>
              <a:t>Online patient admission portal – compliance 90%</a:t>
            </a:r>
          </a:p>
          <a:p>
            <a:r>
              <a:rPr lang="en-AU" dirty="0">
                <a:latin typeface="+mj-lt"/>
              </a:rPr>
              <a:t>Community groups continued use of the facilities</a:t>
            </a:r>
            <a:endParaRPr lang="en-AU" sz="2800" dirty="0">
              <a:latin typeface="+mj-lt"/>
            </a:endParaRPr>
          </a:p>
          <a:p>
            <a:r>
              <a:rPr lang="en-AU" sz="2800" dirty="0">
                <a:latin typeface="+mj-lt"/>
              </a:rPr>
              <a:t>Jan – Jun 2025 multiple GP engagement events</a:t>
            </a:r>
          </a:p>
          <a:p>
            <a:pPr lvl="1"/>
            <a:r>
              <a:rPr lang="en-AU" dirty="0">
                <a:latin typeface="+mj-lt"/>
              </a:rPr>
              <a:t> 3 GP Educations Evenings with Better Medical or Summit Health Group</a:t>
            </a:r>
          </a:p>
          <a:p>
            <a:pPr lvl="1"/>
            <a:r>
              <a:rPr lang="en-AU" dirty="0">
                <a:latin typeface="+mj-lt"/>
              </a:rPr>
              <a:t>11 lunches at GP clinics introducing new Specialists</a:t>
            </a:r>
          </a:p>
          <a:p>
            <a:pPr marL="0" indent="0">
              <a:buNone/>
            </a:pPr>
            <a:endParaRPr lang="en-AU" sz="2800" dirty="0">
              <a:latin typeface="+mj-lt"/>
            </a:endParaRP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093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8EEB0-440B-1366-B4A6-532F91D60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2382"/>
          </a:xfrm>
        </p:spPr>
        <p:txBody>
          <a:bodyPr/>
          <a:lstStyle/>
          <a:p>
            <a:pPr algn="ctr"/>
            <a:r>
              <a:rPr lang="en-AU" b="1" dirty="0"/>
              <a:t>New Specialists ( Jan – Jul 2025)</a:t>
            </a:r>
            <a:endParaRPr lang="en-AU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121C2-93A8-469B-5CDC-DCCFAA805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594"/>
            <a:ext cx="10515600" cy="4946369"/>
          </a:xfrm>
        </p:spPr>
        <p:txBody>
          <a:bodyPr>
            <a:normAutofit/>
          </a:bodyPr>
          <a:lstStyle/>
          <a:p>
            <a:endParaRPr lang="en-AU" sz="3000" dirty="0"/>
          </a:p>
          <a:p>
            <a:pPr marL="806450" indent="-268288">
              <a:buFont typeface="Courier New" panose="02070309020205020404" pitchFamily="49" charset="0"/>
              <a:buChar char="o"/>
            </a:pPr>
            <a:r>
              <a:rPr lang="en-AU" dirty="0">
                <a:latin typeface="+mj-lt"/>
              </a:rPr>
              <a:t>Dr Justin Baker, Gastroenterologist</a:t>
            </a:r>
          </a:p>
          <a:p>
            <a:pPr marL="538162" indent="0">
              <a:buNone/>
            </a:pPr>
            <a:endParaRPr lang="en-AU" dirty="0">
              <a:latin typeface="+mj-lt"/>
            </a:endParaRPr>
          </a:p>
          <a:p>
            <a:pPr marL="538162" indent="0">
              <a:buNone/>
            </a:pPr>
            <a:endParaRPr lang="en-AU" dirty="0">
              <a:latin typeface="+mj-lt"/>
            </a:endParaRPr>
          </a:p>
          <a:p>
            <a:pPr marL="806450" indent="-268288">
              <a:buFont typeface="Courier New" panose="02070309020205020404" pitchFamily="49" charset="0"/>
              <a:buChar char="o"/>
            </a:pPr>
            <a:r>
              <a:rPr lang="en-AU" dirty="0">
                <a:latin typeface="+mj-lt"/>
              </a:rPr>
              <a:t>Dr Jesse Beumer, </a:t>
            </a:r>
            <a:r>
              <a:rPr lang="en-US" dirty="0">
                <a:latin typeface="+mj-lt"/>
              </a:rPr>
              <a:t>Bariatric and General Surgeon</a:t>
            </a:r>
          </a:p>
          <a:p>
            <a:pPr>
              <a:buFont typeface="Courier New" panose="02070309020205020404" pitchFamily="49" charset="0"/>
              <a:buChar char="o"/>
            </a:pPr>
            <a:endParaRPr lang="en-AU" dirty="0">
              <a:latin typeface="+mj-lt"/>
            </a:endParaRPr>
          </a:p>
          <a:p>
            <a:endParaRPr lang="en-AU" dirty="0">
              <a:latin typeface="+mj-lt"/>
            </a:endParaRPr>
          </a:p>
          <a:p>
            <a:endParaRPr lang="en-AU" dirty="0">
              <a:latin typeface="+mj-lt"/>
            </a:endParaRPr>
          </a:p>
          <a:p>
            <a:endParaRPr lang="en-AU" sz="3000" dirty="0"/>
          </a:p>
          <a:p>
            <a:endParaRPr lang="en-AU" sz="3000" dirty="0"/>
          </a:p>
          <a:p>
            <a:endParaRPr lang="en-AU" sz="3000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4" name="Picture 3" descr="A person wearing glasses and a plaid shirt&#10;&#10;AI-generated content may be incorrect.">
            <a:extLst>
              <a:ext uri="{FF2B5EF4-FFF2-40B4-BE49-F238E27FC236}">
                <a16:creationId xmlns:a16="http://schemas.microsoft.com/office/drawing/2014/main" id="{F9E999A0-DF06-DC90-11E2-3EBE0F7DDDF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25" r="11939"/>
          <a:stretch/>
        </p:blipFill>
        <p:spPr bwMode="auto">
          <a:xfrm>
            <a:off x="7177324" y="1581633"/>
            <a:ext cx="1323583" cy="15578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A person in a suit&#10;&#10;AI-generated content may be incorrect.">
            <a:extLst>
              <a:ext uri="{FF2B5EF4-FFF2-40B4-BE49-F238E27FC236}">
                <a16:creationId xmlns:a16="http://schemas.microsoft.com/office/drawing/2014/main" id="{8BE97BDF-9AD0-AA9C-D79B-A11ABC149C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517" y="4264072"/>
            <a:ext cx="1238538" cy="1852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2344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EA700-5E86-1CDC-0FA8-DFEFE53EB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A90CB-80F1-4F27-770A-4168601AD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2382"/>
          </a:xfrm>
        </p:spPr>
        <p:txBody>
          <a:bodyPr/>
          <a:lstStyle/>
          <a:p>
            <a:pPr algn="ctr"/>
            <a:r>
              <a:rPr lang="en-AU" b="1" dirty="0"/>
              <a:t>New Specialists</a:t>
            </a:r>
            <a:endParaRPr lang="en-AU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98A3B-9186-C200-9E1A-29C08AB93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594"/>
            <a:ext cx="10515600" cy="4946369"/>
          </a:xfrm>
        </p:spPr>
        <p:txBody>
          <a:bodyPr>
            <a:normAutofit/>
          </a:bodyPr>
          <a:lstStyle/>
          <a:p>
            <a:pPr marL="717550" indent="-358775">
              <a:buFont typeface="Courier New" panose="02070309020205020404" pitchFamily="49" charset="0"/>
              <a:buChar char="o"/>
            </a:pPr>
            <a:r>
              <a:rPr lang="en-AU" dirty="0">
                <a:latin typeface="+mj-lt"/>
              </a:rPr>
              <a:t>Dr Hani Saeed, Vascular Surgeon</a:t>
            </a:r>
          </a:p>
          <a:p>
            <a:pPr marL="717550" indent="-358775">
              <a:buFont typeface="Courier New" panose="02070309020205020404" pitchFamily="49" charset="0"/>
              <a:buChar char="o"/>
            </a:pPr>
            <a:endParaRPr lang="en-AU" dirty="0">
              <a:latin typeface="+mj-lt"/>
            </a:endParaRPr>
          </a:p>
          <a:p>
            <a:pPr marL="717550" indent="-358775">
              <a:buFont typeface="Courier New" panose="02070309020205020404" pitchFamily="49" charset="0"/>
              <a:buChar char="o"/>
            </a:pPr>
            <a:endParaRPr lang="en-AU" dirty="0">
              <a:latin typeface="+mj-lt"/>
            </a:endParaRPr>
          </a:p>
          <a:p>
            <a:pPr marL="717550" indent="-358775">
              <a:buFont typeface="Courier New" panose="02070309020205020404" pitchFamily="49" charset="0"/>
              <a:buChar char="o"/>
            </a:pPr>
            <a:r>
              <a:rPr lang="en-AU" dirty="0">
                <a:latin typeface="+mj-lt"/>
              </a:rPr>
              <a:t>Dr John Thomson, General Surgeon</a:t>
            </a:r>
          </a:p>
          <a:p>
            <a:pPr marL="717550" indent="-358775">
              <a:buFont typeface="Courier New" panose="02070309020205020404" pitchFamily="49" charset="0"/>
              <a:buChar char="o"/>
            </a:pPr>
            <a:endParaRPr lang="en-AU" dirty="0">
              <a:latin typeface="+mj-lt"/>
            </a:endParaRPr>
          </a:p>
          <a:p>
            <a:pPr marL="717550" indent="-358775">
              <a:buFont typeface="Courier New" panose="02070309020205020404" pitchFamily="49" charset="0"/>
              <a:buChar char="o"/>
            </a:pPr>
            <a:endParaRPr lang="en-AU" dirty="0">
              <a:latin typeface="+mj-lt"/>
            </a:endParaRPr>
          </a:p>
          <a:p>
            <a:pPr marL="717550" indent="-358775">
              <a:buFont typeface="Courier New" panose="02070309020205020404" pitchFamily="49" charset="0"/>
              <a:buChar char="o"/>
            </a:pPr>
            <a:r>
              <a:rPr lang="en-AU" dirty="0">
                <a:latin typeface="+mj-lt"/>
              </a:rPr>
              <a:t>Dr Lachlan Farmer, Plastic and Reconstructive Surgeon</a:t>
            </a:r>
          </a:p>
          <a:p>
            <a:pPr>
              <a:buFont typeface="Courier New" panose="02070309020205020404" pitchFamily="49" charset="0"/>
              <a:buChar char="o"/>
            </a:pPr>
            <a:endParaRPr lang="en-AU" dirty="0">
              <a:latin typeface="+mj-lt"/>
            </a:endParaRPr>
          </a:p>
          <a:p>
            <a:endParaRPr lang="en-AU" dirty="0">
              <a:latin typeface="+mj-lt"/>
            </a:endParaRPr>
          </a:p>
          <a:p>
            <a:endParaRPr lang="en-AU" sz="3000" dirty="0"/>
          </a:p>
          <a:p>
            <a:endParaRPr lang="en-AU" sz="3000" dirty="0"/>
          </a:p>
          <a:p>
            <a:endParaRPr lang="en-AU" sz="3000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4" name="Picture 3" descr="A person in a suit and tie&#10;&#10;AI-generated content may be incorrect.">
            <a:extLst>
              <a:ext uri="{FF2B5EF4-FFF2-40B4-BE49-F238E27FC236}">
                <a16:creationId xmlns:a16="http://schemas.microsoft.com/office/drawing/2014/main" id="{7E051485-D99B-9108-5C62-2E05B60AB0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768" y="1230593"/>
            <a:ext cx="1101690" cy="1654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person in a blue shirt&#10;&#10;Description automatically generated">
            <a:extLst>
              <a:ext uri="{FF2B5EF4-FFF2-40B4-BE49-F238E27FC236}">
                <a16:creationId xmlns:a16="http://schemas.microsoft.com/office/drawing/2014/main" id="{16CAF825-9EA0-1B94-7560-6E077A888E5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2" t="3843" r="13143" b="14618"/>
          <a:stretch/>
        </p:blipFill>
        <p:spPr>
          <a:xfrm>
            <a:off x="8433082" y="2635864"/>
            <a:ext cx="1364050" cy="1586272"/>
          </a:xfrm>
          <a:prstGeom prst="rect">
            <a:avLst/>
          </a:prstGeom>
          <a:ln w="133350">
            <a:noFill/>
            <a:miter lim="800000"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327C87-AB2F-3C09-C8B2-C5968F5BA4C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82"/>
          <a:stretch/>
        </p:blipFill>
        <p:spPr bwMode="auto">
          <a:xfrm>
            <a:off x="4039361" y="4779991"/>
            <a:ext cx="1460827" cy="17128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0806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3B105-A836-B9C6-7B6A-C5AAD4E60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5A2E3-22DB-D882-993F-53632AA8B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2382"/>
          </a:xfrm>
        </p:spPr>
        <p:txBody>
          <a:bodyPr>
            <a:normAutofit/>
          </a:bodyPr>
          <a:lstStyle/>
          <a:p>
            <a:pPr algn="ctr"/>
            <a:r>
              <a:rPr lang="en-AU" b="1" dirty="0"/>
              <a:t>Caring for our teams</a:t>
            </a:r>
            <a:endParaRPr lang="en-AU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14CCA-1C99-4297-582C-6CEE613F9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594"/>
            <a:ext cx="10515600" cy="4946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latin typeface="+mj-lt"/>
              </a:rPr>
              <a:t>Staff Wellness Program</a:t>
            </a:r>
            <a:r>
              <a:rPr lang="en-AU" dirty="0">
                <a:latin typeface="+mj-lt"/>
              </a:rPr>
              <a:t>, which runs a variety of events throughout the year as a way to show our appreciation for the dedication and hard work of our team.</a:t>
            </a:r>
          </a:p>
          <a:p>
            <a:pPr marL="0" indent="0">
              <a:buNone/>
            </a:pPr>
            <a:r>
              <a:rPr lang="en-AU" dirty="0">
                <a:latin typeface="+mj-lt"/>
              </a:rPr>
              <a:t>                                   </a:t>
            </a:r>
          </a:p>
          <a:p>
            <a:pPr marL="0" indent="0">
              <a:buNone/>
            </a:pPr>
            <a:r>
              <a:rPr lang="en-AU" dirty="0">
                <a:latin typeface="+mj-lt"/>
              </a:rPr>
              <a:t>				Hot Cross Buns </a:t>
            </a:r>
          </a:p>
          <a:p>
            <a:pPr marL="1344613" indent="0">
              <a:buNone/>
              <a:tabLst>
                <a:tab pos="1344613" algn="l"/>
              </a:tabLst>
            </a:pPr>
            <a:endParaRPr lang="en-US" dirty="0">
              <a:latin typeface="+mj-lt"/>
            </a:endParaRPr>
          </a:p>
          <a:p>
            <a:pPr marL="1344613" indent="0">
              <a:buNone/>
              <a:tabLst>
                <a:tab pos="1344613" algn="l"/>
              </a:tabLst>
            </a:pPr>
            <a:endParaRPr lang="en-US" dirty="0">
              <a:latin typeface="+mj-lt"/>
            </a:endParaRPr>
          </a:p>
          <a:p>
            <a:pPr marL="1344613" indent="0">
              <a:buNone/>
              <a:tabLst>
                <a:tab pos="1344613" algn="l"/>
              </a:tabLst>
            </a:pPr>
            <a:r>
              <a:rPr lang="en-US" dirty="0">
                <a:latin typeface="+mj-lt"/>
              </a:rPr>
              <a:t>            Curry Day lunch – prepared by our catering team                                                   severe   and served by our management team</a:t>
            </a:r>
            <a:endParaRPr lang="en-AU" dirty="0">
              <a:latin typeface="+mj-lt"/>
            </a:endParaRPr>
          </a:p>
          <a:p>
            <a:endParaRPr lang="en-AU" sz="3000" dirty="0"/>
          </a:p>
          <a:p>
            <a:endParaRPr lang="en-AU" sz="3000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6" name="Picture 5" descr="May be an image of 8 people, people studying and table">
            <a:extLst>
              <a:ext uri="{FF2B5EF4-FFF2-40B4-BE49-F238E27FC236}">
                <a16:creationId xmlns:a16="http://schemas.microsoft.com/office/drawing/2014/main" id="{B76DEA65-D211-6A93-786A-2B4F123360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6" t="5842"/>
          <a:stretch>
            <a:fillRect/>
          </a:stretch>
        </p:blipFill>
        <p:spPr bwMode="auto">
          <a:xfrm>
            <a:off x="1251752" y="3983975"/>
            <a:ext cx="2062490" cy="223754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May be an image of 4 people, hospital and text that says 'ATIENT ATIENTSUITE SUIT 2 と TEUR'">
            <a:extLst>
              <a:ext uri="{FF2B5EF4-FFF2-40B4-BE49-F238E27FC236}">
                <a16:creationId xmlns:a16="http://schemas.microsoft.com/office/drawing/2014/main" id="{960C2C78-AAB8-DFD7-5C31-5ED9E29648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392" y="2096119"/>
            <a:ext cx="1887856" cy="1887856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723548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970B4-C1D8-1509-4B5A-BAF0B1B70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E5FA9-784E-90E2-6F60-18448F869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2382"/>
          </a:xfrm>
        </p:spPr>
        <p:txBody>
          <a:bodyPr>
            <a:normAutofit/>
          </a:bodyPr>
          <a:lstStyle/>
          <a:p>
            <a:pPr algn="ctr"/>
            <a:r>
              <a:rPr lang="en-AU" b="1" dirty="0"/>
              <a:t>Team Recognition</a:t>
            </a:r>
            <a:endParaRPr lang="en-AU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E80A9-7DFA-99DD-5E6E-05A869387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594"/>
            <a:ext cx="10515600" cy="4946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b="1" dirty="0">
                <a:latin typeface="+mj-lt"/>
              </a:rPr>
              <a:t>Staff Recognition Days </a:t>
            </a:r>
          </a:p>
          <a:p>
            <a:pPr lvl="1"/>
            <a:r>
              <a:rPr lang="en-US" sz="1600" b="1" dirty="0">
                <a:latin typeface="+mj-lt"/>
              </a:rPr>
              <a:t>World Sterilisation Day </a:t>
            </a:r>
            <a:r>
              <a:rPr lang="en-US" sz="1600" dirty="0">
                <a:latin typeface="+mj-lt"/>
              </a:rPr>
              <a:t>–recognition and appreciation of our  </a:t>
            </a:r>
            <a:r>
              <a:rPr lang="en-US" sz="1600" b="1" dirty="0">
                <a:latin typeface="+mj-lt"/>
              </a:rPr>
              <a:t>Central Sterilisation Services Department (CSSD) team </a:t>
            </a:r>
            <a:r>
              <a:rPr lang="en-US" sz="1600" dirty="0">
                <a:latin typeface="+mj-lt"/>
              </a:rPr>
              <a:t>for their commitment to ensuring our surgical instruments are cleaned, sorted, packed and sterilised ready for us</a:t>
            </a:r>
          </a:p>
          <a:p>
            <a:pPr lvl="1"/>
            <a:r>
              <a:rPr lang="en-US" sz="1600" b="1" dirty="0">
                <a:latin typeface="+mj-lt"/>
              </a:rPr>
              <a:t>Administrative Professionals Day </a:t>
            </a:r>
            <a:r>
              <a:rPr lang="en-US" sz="1600" dirty="0">
                <a:latin typeface="+mj-lt"/>
              </a:rPr>
              <a:t>- and we thanked our </a:t>
            </a:r>
            <a:r>
              <a:rPr lang="en-US" sz="1600" b="1" dirty="0">
                <a:latin typeface="+mj-lt"/>
              </a:rPr>
              <a:t>Administration team </a:t>
            </a:r>
            <a:r>
              <a:rPr lang="en-US" sz="1600" dirty="0">
                <a:latin typeface="+mj-lt"/>
              </a:rPr>
              <a:t>for their hard work to make sure the admission process runs smoothly for our patients</a:t>
            </a:r>
          </a:p>
          <a:p>
            <a:pPr lvl="1"/>
            <a:r>
              <a:rPr lang="en-US" sz="1600" b="1" dirty="0">
                <a:latin typeface="+mj-lt"/>
              </a:rPr>
              <a:t>International Nurses Day -</a:t>
            </a:r>
            <a:r>
              <a:rPr lang="en-US" sz="1600" dirty="0">
                <a:latin typeface="+mj-lt"/>
              </a:rPr>
              <a:t> we celebrated our incredible </a:t>
            </a:r>
            <a:r>
              <a:rPr lang="en-US" sz="1600" b="1" dirty="0">
                <a:latin typeface="+mj-lt"/>
              </a:rPr>
              <a:t>Nurses</a:t>
            </a:r>
            <a:r>
              <a:rPr lang="en-US" sz="1600" dirty="0">
                <a:latin typeface="+mj-lt"/>
              </a:rPr>
              <a:t> for their skill, compassion, dedication, and commitment to delivering quality care to our patients every day.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  <a:tabLst>
                <a:tab pos="7708900" algn="l"/>
              </a:tabLst>
            </a:pPr>
            <a:r>
              <a:rPr lang="en-US" sz="2000" dirty="0"/>
              <a:t>                             </a:t>
            </a:r>
            <a:r>
              <a:rPr lang="en-US" sz="1600" dirty="0">
                <a:latin typeface="+mj-lt"/>
              </a:rPr>
              <a:t>Police Credit Union donated </a:t>
            </a:r>
          </a:p>
          <a:p>
            <a:pPr marL="0" indent="0" algn="ctr">
              <a:buNone/>
              <a:tabLst>
                <a:tab pos="7708900" algn="l"/>
              </a:tabLst>
            </a:pPr>
            <a:r>
              <a:rPr lang="en-US" sz="1600" dirty="0">
                <a:latin typeface="+mj-lt"/>
              </a:rPr>
              <a:t>                                   Caramello Koala chocolates </a:t>
            </a:r>
          </a:p>
          <a:p>
            <a:pPr marL="0" indent="0" algn="ctr">
              <a:buNone/>
              <a:tabLst>
                <a:tab pos="7708900" algn="l"/>
              </a:tabLst>
            </a:pPr>
            <a:r>
              <a:rPr lang="en-US" sz="1600" dirty="0">
                <a:latin typeface="+mj-lt"/>
              </a:rPr>
              <a:t>                                         for all the staff  for Nurses day</a:t>
            </a:r>
            <a:endParaRPr lang="en-AU" sz="1600" dirty="0">
              <a:latin typeface="+mj-lt"/>
            </a:endParaRPr>
          </a:p>
          <a:p>
            <a:endParaRPr lang="en-AU" sz="3000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8" name="Picture 7" descr="May be an image of 2 people, hospital and text that says 'DAYSURGERY DAYS!'">
            <a:extLst>
              <a:ext uri="{FF2B5EF4-FFF2-40B4-BE49-F238E27FC236}">
                <a16:creationId xmlns:a16="http://schemas.microsoft.com/office/drawing/2014/main" id="{9C984E71-A89A-2599-39F3-AF2E5B9305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37" y="3822198"/>
            <a:ext cx="2003007" cy="2670676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</p:pic>
      <p:pic>
        <p:nvPicPr>
          <p:cNvPr id="9" name="Picture 8" descr="May be an image of 3 people, hospital and text">
            <a:extLst>
              <a:ext uri="{FF2B5EF4-FFF2-40B4-BE49-F238E27FC236}">
                <a16:creationId xmlns:a16="http://schemas.microsoft.com/office/drawing/2014/main" id="{A9D24DC5-057B-8438-FA3D-475B8E1BC9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769" y="3238869"/>
            <a:ext cx="2003006" cy="26706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626827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743FC-4190-A77C-D52E-D70E672D3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331"/>
          </a:xfrm>
        </p:spPr>
        <p:txBody>
          <a:bodyPr/>
          <a:lstStyle/>
          <a:p>
            <a:pPr algn="ctr"/>
            <a:r>
              <a:rPr lang="en-AU" b="1" dirty="0"/>
              <a:t>Financial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4C1DA-97B0-6856-D282-C3A3598BE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456"/>
            <a:ext cx="10515600" cy="4812507"/>
          </a:xfrm>
        </p:spPr>
        <p:txBody>
          <a:bodyPr>
            <a:normAutofit lnSpcReduction="10000"/>
          </a:bodyPr>
          <a:lstStyle/>
          <a:p>
            <a:r>
              <a:rPr lang="en-AU" dirty="0">
                <a:latin typeface="+mj-lt"/>
              </a:rPr>
              <a:t>FY 24-25 financial performance audit  is currently being finalised and will be available on the Australian Charities and Not for profits Commission (ACNC) for public access in coming months</a:t>
            </a:r>
          </a:p>
          <a:p>
            <a:r>
              <a:rPr lang="en-AU" dirty="0">
                <a:latin typeface="+mj-lt"/>
              </a:rPr>
              <a:t>Very pleasing to announce that the hospital did  make a small operating profit </a:t>
            </a:r>
          </a:p>
          <a:p>
            <a:r>
              <a:rPr lang="en-AU" dirty="0">
                <a:latin typeface="+mj-lt"/>
              </a:rPr>
              <a:t>Operating model changed to reflect efficient activity </a:t>
            </a:r>
          </a:p>
          <a:p>
            <a:r>
              <a:rPr lang="en-AU" dirty="0">
                <a:latin typeface="+mj-lt"/>
              </a:rPr>
              <a:t>Contract reviews and negotiations </a:t>
            </a:r>
          </a:p>
          <a:p>
            <a:r>
              <a:rPr lang="en-AU" dirty="0">
                <a:latin typeface="+mj-lt"/>
              </a:rPr>
              <a:t>Ongoing collaboration with Specialists to optimise list efficiencies</a:t>
            </a:r>
          </a:p>
          <a:p>
            <a:r>
              <a:rPr lang="en-AU" dirty="0">
                <a:latin typeface="+mj-lt"/>
              </a:rPr>
              <a:t>$50K donations received by community groups ($5.5K from  Witty Knitters and $25K by Stirling Community Shop) and from other fundraising activities, including $16,500 from the Quiz Night</a:t>
            </a:r>
          </a:p>
        </p:txBody>
      </p:sp>
    </p:spTree>
    <p:extLst>
      <p:ext uri="{BB962C8B-B14F-4D97-AF65-F5344CB8AC3E}">
        <p14:creationId xmlns:p14="http://schemas.microsoft.com/office/powerpoint/2010/main" val="421729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3525</TotalTime>
  <Words>750</Words>
  <Application>Microsoft Office PowerPoint</Application>
  <PresentationFormat>Widescreen</PresentationFormat>
  <Paragraphs>132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Courier New</vt:lpstr>
      <vt:lpstr>Office Theme</vt:lpstr>
      <vt:lpstr>PowerPoint Presentation</vt:lpstr>
      <vt:lpstr>Outline of briefing</vt:lpstr>
      <vt:lpstr>Stirling Hospital Highlights </vt:lpstr>
      <vt:lpstr>Stirling Hospital Highlights </vt:lpstr>
      <vt:lpstr>New Specialists ( Jan – Jul 2025)</vt:lpstr>
      <vt:lpstr>New Specialists</vt:lpstr>
      <vt:lpstr>Caring for our teams</vt:lpstr>
      <vt:lpstr>Team Recognition</vt:lpstr>
      <vt:lpstr>Financial Performance</vt:lpstr>
      <vt:lpstr>Future plans</vt:lpstr>
      <vt:lpstr>Future plans </vt:lpstr>
      <vt:lpstr>Ongoing Consumer Engagement</vt:lpstr>
      <vt:lpstr>How can the community assist?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 Information Presentation</dc:title>
  <dc:creator>Annette Nelson</dc:creator>
  <cp:lastModifiedBy>Annette Nelson</cp:lastModifiedBy>
  <cp:revision>179</cp:revision>
  <cp:lastPrinted>2024-08-06T01:11:04Z</cp:lastPrinted>
  <dcterms:created xsi:type="dcterms:W3CDTF">2023-01-04T00:13:08Z</dcterms:created>
  <dcterms:modified xsi:type="dcterms:W3CDTF">2025-09-11T23:17:06Z</dcterms:modified>
</cp:coreProperties>
</file>